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536" r:id="rId2"/>
    <p:sldId id="540" r:id="rId3"/>
    <p:sldId id="552" r:id="rId4"/>
    <p:sldId id="546" r:id="rId5"/>
    <p:sldId id="556" r:id="rId6"/>
    <p:sldId id="553" r:id="rId7"/>
    <p:sldId id="557" r:id="rId8"/>
    <p:sldId id="558" r:id="rId9"/>
    <p:sldId id="262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Chunyuan" initials="Z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950B"/>
    <a:srgbClr val="1B6BE9"/>
    <a:srgbClr val="585748"/>
    <a:srgbClr val="03899C"/>
    <a:srgbClr val="459BB9"/>
    <a:srgbClr val="7030A0"/>
    <a:srgbClr val="F57B32"/>
    <a:srgbClr val="7BD732"/>
    <a:srgbClr val="FF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3"/>
    <p:restoredTop sz="96281" autoAdjust="0"/>
  </p:normalViewPr>
  <p:slideViewPr>
    <p:cSldViewPr snapToGrid="0" snapToObjects="1">
      <p:cViewPr varScale="1">
        <p:scale>
          <a:sx n="92" d="100"/>
          <a:sy n="92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1825A-6366-B840-AD6D-1117B7E3B418}" type="datetimeFigureOut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43C52-EF6E-A344-BD3A-C53DD1E07F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DBF2D-BAA9-408E-B24B-1C248A90B9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83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39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DBF2D-BAA9-408E-B24B-1C248A90B9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6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44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15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41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43C52-EF6E-A344-BD3A-C53DD1E07F1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12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E39F-CA2C-44DE-968E-8B3F11676CD9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44EFA-9567-4A56-9995-2848EB40C143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25871-6419-478A-93BB-376E54FB4523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6@4x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93580" y="260985"/>
            <a:ext cx="2177415" cy="23876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1"/>
            </p:custDataLst>
          </p:nvPr>
        </p:nvSpPr>
        <p:spPr>
          <a:xfrm>
            <a:off x="311453" y="6513206"/>
            <a:ext cx="2735877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© oebiotech.2023   |  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上海欧易生物医学科技有限公司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19100" y="6367780"/>
            <a:ext cx="11353800" cy="0"/>
          </a:xfrm>
          <a:prstGeom prst="line">
            <a:avLst/>
          </a:prstGeom>
          <a:ln w="9525">
            <a:gradFill>
              <a:gsLst>
                <a:gs pos="0">
                  <a:srgbClr val="1965DC"/>
                </a:gs>
                <a:gs pos="100000">
                  <a:srgbClr val="7BD73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0674-6420-4755-A0C7-98EAD2565BE6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36C6-6F01-4541-B123-C16D98635B2B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E507-F42E-4930-8C9E-AB6FFD94CD38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F6A8-AD71-40CC-87E7-4E80D4D48F22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42B5F-7720-43A2-934D-F6C93AB2B240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AA7F-42F0-4C5A-9037-0E629689291E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10BF0-A0F7-463A-988B-71EA55C082FD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D7E7-13D8-4C41-8026-02A1E17777BA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5D86E-0943-4B1F-82A5-10619DCF1D69}" type="datetime1">
              <a:rPr kumimoji="1" lang="zh-CN" altLang="en-US" smtClean="0"/>
              <a:t>2023/12/13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3CC40-229F-C848-8AC1-FBD6449547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.jpeg"/><Relationship Id="rId5" Type="http://schemas.openxmlformats.org/officeDocument/2006/relationships/tags" Target="../tags/tag7.xml"/><Relationship Id="rId15" Type="http://schemas.openxmlformats.org/officeDocument/2006/relationships/image" Target="../media/image6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oebiotech.cn/chunyuan.zhang/scrna_alternative_splic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6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42" Type="http://schemas.openxmlformats.org/officeDocument/2006/relationships/tags" Target="../tags/tag52.xml"/><Relationship Id="rId47" Type="http://schemas.openxmlformats.org/officeDocument/2006/relationships/tags" Target="../tags/tag57.xml"/><Relationship Id="rId50" Type="http://schemas.openxmlformats.org/officeDocument/2006/relationships/tags" Target="../tags/tag60.xml"/><Relationship Id="rId55" Type="http://schemas.openxmlformats.org/officeDocument/2006/relationships/tags" Target="../tags/tag65.xml"/><Relationship Id="rId63" Type="http://schemas.openxmlformats.org/officeDocument/2006/relationships/tags" Target="../tags/tag73.xml"/><Relationship Id="rId68" Type="http://schemas.openxmlformats.org/officeDocument/2006/relationships/notesSlide" Target="../notesSlides/notesSlide5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tags" Target="../tags/tag55.xml"/><Relationship Id="rId53" Type="http://schemas.openxmlformats.org/officeDocument/2006/relationships/tags" Target="../tags/tag63.xml"/><Relationship Id="rId58" Type="http://schemas.openxmlformats.org/officeDocument/2006/relationships/tags" Target="../tags/tag68.xml"/><Relationship Id="rId66" Type="http://schemas.openxmlformats.org/officeDocument/2006/relationships/tags" Target="../tags/tag76.xml"/><Relationship Id="rId5" Type="http://schemas.openxmlformats.org/officeDocument/2006/relationships/tags" Target="../tags/tag15.xml"/><Relationship Id="rId61" Type="http://schemas.openxmlformats.org/officeDocument/2006/relationships/tags" Target="../tags/tag71.xml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tags" Target="../tags/tag53.xml"/><Relationship Id="rId48" Type="http://schemas.openxmlformats.org/officeDocument/2006/relationships/tags" Target="../tags/tag58.xml"/><Relationship Id="rId56" Type="http://schemas.openxmlformats.org/officeDocument/2006/relationships/tags" Target="../tags/tag66.xml"/><Relationship Id="rId64" Type="http://schemas.openxmlformats.org/officeDocument/2006/relationships/tags" Target="../tags/tag74.xml"/><Relationship Id="rId8" Type="http://schemas.openxmlformats.org/officeDocument/2006/relationships/tags" Target="../tags/tag18.xml"/><Relationship Id="rId51" Type="http://schemas.openxmlformats.org/officeDocument/2006/relationships/tags" Target="../tags/tag61.xm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tags" Target="../tags/tag56.xml"/><Relationship Id="rId59" Type="http://schemas.openxmlformats.org/officeDocument/2006/relationships/tags" Target="../tags/tag69.xml"/><Relationship Id="rId67" Type="http://schemas.openxmlformats.org/officeDocument/2006/relationships/slideLayout" Target="../slideLayouts/slideLayout12.xml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54" Type="http://schemas.openxmlformats.org/officeDocument/2006/relationships/tags" Target="../tags/tag64.xml"/><Relationship Id="rId62" Type="http://schemas.openxmlformats.org/officeDocument/2006/relationships/tags" Target="../tags/tag7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49" Type="http://schemas.openxmlformats.org/officeDocument/2006/relationships/tags" Target="../tags/tag59.xml"/><Relationship Id="rId57" Type="http://schemas.openxmlformats.org/officeDocument/2006/relationships/tags" Target="../tags/tag67.xml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tags" Target="../tags/tag54.xml"/><Relationship Id="rId52" Type="http://schemas.openxmlformats.org/officeDocument/2006/relationships/tags" Target="../tags/tag62.xml"/><Relationship Id="rId60" Type="http://schemas.openxmlformats.org/officeDocument/2006/relationships/tags" Target="../tags/tag70.xml"/><Relationship Id="rId65" Type="http://schemas.openxmlformats.org/officeDocument/2006/relationships/tags" Target="../tags/tag75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9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5.png"/><Relationship Id="rId5" Type="http://schemas.openxmlformats.org/officeDocument/2006/relationships/tags" Target="../tags/tag81.xml"/><Relationship Id="rId10" Type="http://schemas.openxmlformats.org/officeDocument/2006/relationships/image" Target="../media/image15.jpe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96263" y="1902014"/>
            <a:ext cx="10958318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kumimoji="1" lang="zh-CN" altLang="en-US" sz="6000" b="1" kern="1500" spc="3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单细胞可变剪切研发</a:t>
            </a:r>
            <a:r>
              <a:rPr kumimoji="1" lang="zh-CN" altLang="en-US" sz="6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复盘</a:t>
            </a:r>
          </a:p>
        </p:txBody>
      </p:sp>
      <p:pic>
        <p:nvPicPr>
          <p:cNvPr id="19" name="图片 18" descr="未标题-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765" y="4696460"/>
            <a:ext cx="2874010" cy="35750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496263" y="5109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张春媛</a:t>
            </a:r>
            <a:r>
              <a:rPr lang="en-US" altLang="zh-CN" spc="3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/</a:t>
            </a:r>
            <a:r>
              <a:rPr lang="zh-CN" altLang="en-US" spc="300" dirty="0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寇文伯</a:t>
            </a:r>
            <a:r>
              <a:rPr lang="en-US" altLang="zh-CN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· </a:t>
            </a:r>
            <a:r>
              <a:rPr lang="zh-CN" altLang="en-US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生信研发部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4995" y="6356985"/>
            <a:ext cx="654050" cy="99060"/>
            <a:chOff x="937" y="10011"/>
            <a:chExt cx="1030" cy="156"/>
          </a:xfrm>
        </p:grpSpPr>
        <p:sp>
          <p:nvSpPr>
            <p:cNvPr id="26" name="椭圆 25"/>
            <p:cNvSpPr/>
            <p:nvPr/>
          </p:nvSpPr>
          <p:spPr>
            <a:xfrm>
              <a:off x="937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7"/>
              </p:custDataLst>
            </p:nvPr>
          </p:nvSpPr>
          <p:spPr>
            <a:xfrm>
              <a:off x="1374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8"/>
              </p:custDataLst>
            </p:nvPr>
          </p:nvSpPr>
          <p:spPr>
            <a:xfrm>
              <a:off x="1811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 descr="资源 2@4x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2" name="图片 31" descr="图层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59F3362-3B8A-742E-A49A-9DF698B7BD99}"/>
              </a:ext>
            </a:extLst>
          </p:cNvPr>
          <p:cNvSpPr txBox="1"/>
          <p:nvPr/>
        </p:nvSpPr>
        <p:spPr>
          <a:xfrm>
            <a:off x="636472" y="1222625"/>
            <a:ext cx="11219907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目前单细胞水平的可变剪切检测主要针对 </a:t>
            </a:r>
            <a:r>
              <a:rPr lang="en-US" altLang="zh-CN" dirty="0"/>
              <a:t>plate-based </a:t>
            </a:r>
            <a:r>
              <a:rPr lang="zh-CN" altLang="en-US" dirty="0"/>
              <a:t>单细胞数据，其数据特征为：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双端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一个细胞一个</a:t>
            </a:r>
            <a:r>
              <a:rPr lang="en-US" altLang="zh-CN" dirty="0"/>
              <a:t>bam</a:t>
            </a:r>
            <a:r>
              <a:rPr lang="zh-CN" altLang="en-US" dirty="0"/>
              <a:t>，不需要</a:t>
            </a:r>
            <a:r>
              <a:rPr lang="en-US" altLang="zh-CN" dirty="0"/>
              <a:t>barcode</a:t>
            </a:r>
            <a:r>
              <a:rPr lang="zh-CN" altLang="en-US" dirty="0"/>
              <a:t>区分细胞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每个细胞的数据量大，可以采用全转策略进行分析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10X</a:t>
            </a:r>
            <a:r>
              <a:rPr lang="zh-CN" altLang="en-US" dirty="0"/>
              <a:t>和</a:t>
            </a:r>
            <a:r>
              <a:rPr lang="en-US" altLang="zh-CN" dirty="0"/>
              <a:t>M20</a:t>
            </a:r>
            <a:r>
              <a:rPr lang="zh-CN" altLang="en-US" dirty="0"/>
              <a:t>数据为 </a:t>
            </a:r>
            <a:r>
              <a:rPr lang="en-US" altLang="zh-CN" dirty="0"/>
              <a:t>droplet-based </a:t>
            </a:r>
            <a:r>
              <a:rPr lang="zh-CN" altLang="en-US" dirty="0"/>
              <a:t>细胞数据，其特征为：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需要</a:t>
            </a:r>
            <a:r>
              <a:rPr lang="en-US" altLang="zh-CN" dirty="0"/>
              <a:t>barcode</a:t>
            </a:r>
            <a:r>
              <a:rPr lang="zh-CN" altLang="en-US" dirty="0"/>
              <a:t>标记细胞，两个</a:t>
            </a:r>
            <a:r>
              <a:rPr lang="en-US" altLang="zh-CN" dirty="0"/>
              <a:t>reads</a:t>
            </a:r>
            <a:r>
              <a:rPr lang="zh-CN" altLang="en-US" dirty="0"/>
              <a:t>一端为</a:t>
            </a:r>
            <a:r>
              <a:rPr lang="en-US" altLang="zh-CN" dirty="0"/>
              <a:t>barcode</a:t>
            </a:r>
            <a:r>
              <a:rPr lang="zh-CN" altLang="en-US" dirty="0"/>
              <a:t>和</a:t>
            </a:r>
            <a:r>
              <a:rPr lang="en-US" altLang="zh-CN" dirty="0" err="1"/>
              <a:t>umi</a:t>
            </a:r>
            <a:r>
              <a:rPr lang="zh-CN" altLang="en-US" dirty="0"/>
              <a:t>，只有一端</a:t>
            </a:r>
            <a:r>
              <a:rPr lang="en-US" altLang="zh-CN" dirty="0"/>
              <a:t>reads</a:t>
            </a:r>
            <a:r>
              <a:rPr lang="zh-CN" altLang="en-US" dirty="0"/>
              <a:t>提供</a:t>
            </a:r>
            <a:r>
              <a:rPr lang="en-US" altLang="zh-CN" dirty="0"/>
              <a:t>RNA</a:t>
            </a:r>
            <a:r>
              <a:rPr lang="zh-CN" altLang="en-US" dirty="0"/>
              <a:t>信息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平均到每个细胞的</a:t>
            </a:r>
            <a:r>
              <a:rPr lang="en-US" altLang="zh-CN" dirty="0"/>
              <a:t>reads</a:t>
            </a:r>
            <a:r>
              <a:rPr lang="zh-CN" altLang="en-US" dirty="0"/>
              <a:t>量少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M20</a:t>
            </a:r>
            <a:r>
              <a:rPr lang="zh-CN" altLang="en-US" dirty="0"/>
              <a:t>数据一半以上的</a:t>
            </a:r>
            <a:r>
              <a:rPr lang="en-US" altLang="zh-CN" dirty="0"/>
              <a:t>reads</a:t>
            </a:r>
            <a:r>
              <a:rPr lang="zh-CN" altLang="en-US" dirty="0"/>
              <a:t>含有</a:t>
            </a:r>
            <a:r>
              <a:rPr lang="en-US" altLang="zh-CN" dirty="0"/>
              <a:t>intron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两种类型的特征使得为基于 </a:t>
            </a:r>
            <a:r>
              <a:rPr lang="en-US" altLang="zh-CN" dirty="0"/>
              <a:t>plate-based </a:t>
            </a:r>
            <a:r>
              <a:rPr lang="zh-CN" altLang="en-US" dirty="0"/>
              <a:t>单细胞数据设计的工具和方法都无法应用在 </a:t>
            </a:r>
            <a:r>
              <a:rPr lang="en-US" altLang="zh-CN" dirty="0"/>
              <a:t>droplet-based </a:t>
            </a:r>
            <a:r>
              <a:rPr lang="zh-CN" altLang="en-US" dirty="0"/>
              <a:t>的数据中使用</a:t>
            </a: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4D6EAE-83B4-E295-9F4C-D56F48F72345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D5127D49-3174-6E81-7222-BF034F856237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CA34A4-18AE-3B63-5D56-64A41F11B607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单细胞可变剪切分析背景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247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417C9BA-C56D-5193-A5A0-69B8E9336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74374"/>
              </p:ext>
            </p:extLst>
          </p:nvPr>
        </p:nvGraphicFramePr>
        <p:xfrm>
          <a:off x="1849120" y="1605281"/>
          <a:ext cx="8107681" cy="4216404"/>
        </p:xfrm>
        <a:graphic>
          <a:graphicData uri="http://schemas.openxmlformats.org/drawingml/2006/table">
            <a:tbl>
              <a:tblPr firstRow="1" firstCol="1" bandRow="1"/>
              <a:tblGrid>
                <a:gridCol w="1704398">
                  <a:extLst>
                    <a:ext uri="{9D8B030D-6E8A-4147-A177-3AD203B41FA5}">
                      <a16:colId xmlns:a16="http://schemas.microsoft.com/office/drawing/2014/main" val="2247331216"/>
                    </a:ext>
                  </a:extLst>
                </a:gridCol>
                <a:gridCol w="1704398">
                  <a:extLst>
                    <a:ext uri="{9D8B030D-6E8A-4147-A177-3AD203B41FA5}">
                      <a16:colId xmlns:a16="http://schemas.microsoft.com/office/drawing/2014/main" val="614698016"/>
                    </a:ext>
                  </a:extLst>
                </a:gridCol>
                <a:gridCol w="1703473">
                  <a:extLst>
                    <a:ext uri="{9D8B030D-6E8A-4147-A177-3AD203B41FA5}">
                      <a16:colId xmlns:a16="http://schemas.microsoft.com/office/drawing/2014/main" val="529523753"/>
                    </a:ext>
                  </a:extLst>
                </a:gridCol>
                <a:gridCol w="1567528">
                  <a:extLst>
                    <a:ext uri="{9D8B030D-6E8A-4147-A177-3AD203B41FA5}">
                      <a16:colId xmlns:a16="http://schemas.microsoft.com/office/drawing/2014/main" val="2898994669"/>
                    </a:ext>
                  </a:extLst>
                </a:gridCol>
                <a:gridCol w="1427884">
                  <a:extLst>
                    <a:ext uri="{9D8B030D-6E8A-4147-A177-3AD203B41FA5}">
                      <a16:colId xmlns:a16="http://schemas.microsoft.com/office/drawing/2014/main" val="966037241"/>
                    </a:ext>
                  </a:extLst>
                </a:gridCol>
              </a:tblGrid>
              <a:tr h="529684">
                <a:tc rowSpan="2"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同行公司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常规单细胞分析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常规单细胞分析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可变剪切分析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可变剪切分析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323064"/>
                  </a:ext>
                </a:extLst>
              </a:tr>
              <a:tr h="365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droplet-based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plate-based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droplet-based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plate-based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239563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诺禾致源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347012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美吉生物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785927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华大科技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694105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乐备实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03649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烈冰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077647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中科新生命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415238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博奥晶典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624952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基迪奥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934768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晶能生物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30444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生工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×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551338"/>
                  </a:ext>
                </a:extLst>
              </a:tr>
              <a:tr h="301960"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欧易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0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  <a:endParaRPr lang="zh-CN" sz="14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0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4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37919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798C25E9-1DAC-37C9-D4B0-C65E4F18EDDA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46A8E3A4-34C0-B416-B7D7-4E3A87DF772B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5C15BFB-3F03-2D56-CEEF-55D0A65FF3F2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单细胞可变剪切分析背景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72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5C2070-259B-A3D4-7948-539A03464777}"/>
              </a:ext>
            </a:extLst>
          </p:cNvPr>
          <p:cNvSpPr txBox="1"/>
          <p:nvPr/>
        </p:nvSpPr>
        <p:spPr>
          <a:xfrm>
            <a:off x="585627" y="5916993"/>
            <a:ext cx="870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http://gitlab.oebiotech.cn/chunyuan.zhang/scrna_alternative_splicing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465CC2-A674-26AB-0B4F-150557F6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45224"/>
            <a:ext cx="9144000" cy="492232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514DE76-5E1C-D728-A7CE-0444A9C7AE46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9" name="直线连接符 4">
              <a:extLst>
                <a:ext uri="{FF2B5EF4-FFF2-40B4-BE49-F238E27FC236}">
                  <a16:creationId xmlns:a16="http://schemas.microsoft.com/office/drawing/2014/main" id="{F5FB54C6-6657-CA0C-5B50-25ECE434E12F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380D7F-24D1-AD00-5B1E-73407A23DA8E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项目产出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5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/>
          <p:nvPr>
            <p:custDataLst>
              <p:tags r:id="rId2"/>
            </p:custDataLst>
          </p:nvPr>
        </p:nvSpPr>
        <p:spPr>
          <a:xfrm>
            <a:off x="660321" y="3004125"/>
            <a:ext cx="2490721" cy="248920"/>
          </a:xfrm>
          <a:prstGeom prst="rect">
            <a:avLst/>
          </a:prstGeom>
          <a:solidFill>
            <a:srgbClr val="196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13"/>
          <p:cNvSpPr/>
          <p:nvPr>
            <p:custDataLst>
              <p:tags r:id="rId3"/>
            </p:custDataLst>
          </p:nvPr>
        </p:nvSpPr>
        <p:spPr>
          <a:xfrm>
            <a:off x="3803257" y="2133126"/>
            <a:ext cx="3262591" cy="248285"/>
          </a:xfrm>
          <a:prstGeom prst="rect">
            <a:avLst/>
          </a:prstGeom>
          <a:solidFill>
            <a:srgbClr val="F57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Connector 3"/>
          <p:cNvCxnSpPr/>
          <p:nvPr>
            <p:custDataLst>
              <p:tags r:id="rId4"/>
            </p:custDataLst>
          </p:nvPr>
        </p:nvCxnSpPr>
        <p:spPr>
          <a:xfrm>
            <a:off x="823175" y="3683813"/>
            <a:ext cx="10548828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"/>
          <p:cNvSpPr/>
          <p:nvPr>
            <p:custDataLst>
              <p:tags r:id="rId5"/>
            </p:custDataLst>
          </p:nvPr>
        </p:nvSpPr>
        <p:spPr>
          <a:xfrm>
            <a:off x="660322" y="3563390"/>
            <a:ext cx="240853" cy="240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Oval 6"/>
          <p:cNvSpPr/>
          <p:nvPr>
            <p:custDataLst>
              <p:tags r:id="rId6"/>
            </p:custDataLst>
          </p:nvPr>
        </p:nvSpPr>
        <p:spPr>
          <a:xfrm>
            <a:off x="6947265" y="3577249"/>
            <a:ext cx="240665" cy="240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Oval 7"/>
          <p:cNvSpPr/>
          <p:nvPr>
            <p:custDataLst>
              <p:tags r:id="rId7"/>
            </p:custDataLst>
          </p:nvPr>
        </p:nvSpPr>
        <p:spPr>
          <a:xfrm>
            <a:off x="2756095" y="3563390"/>
            <a:ext cx="240665" cy="240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Oval 8"/>
          <p:cNvSpPr/>
          <p:nvPr>
            <p:custDataLst>
              <p:tags r:id="rId8"/>
            </p:custDataLst>
          </p:nvPr>
        </p:nvSpPr>
        <p:spPr>
          <a:xfrm>
            <a:off x="9042850" y="3577250"/>
            <a:ext cx="240665" cy="240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Oval 9"/>
          <p:cNvSpPr/>
          <p:nvPr>
            <p:custDataLst>
              <p:tags r:id="rId9"/>
            </p:custDataLst>
          </p:nvPr>
        </p:nvSpPr>
        <p:spPr>
          <a:xfrm>
            <a:off x="4851680" y="3577249"/>
            <a:ext cx="240665" cy="240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Oval 10"/>
          <p:cNvSpPr/>
          <p:nvPr>
            <p:custDataLst>
              <p:tags r:id="rId10"/>
            </p:custDataLst>
          </p:nvPr>
        </p:nvSpPr>
        <p:spPr>
          <a:xfrm>
            <a:off x="11138435" y="3577249"/>
            <a:ext cx="240665" cy="240846"/>
          </a:xfrm>
          <a:prstGeom prst="ellipse">
            <a:avLst/>
          </a:prstGeom>
          <a:solidFill>
            <a:srgbClr val="8B9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 dirty="0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33"/>
          <p:cNvSpPr txBox="1"/>
          <p:nvPr>
            <p:custDataLst>
              <p:tags r:id="rId11"/>
            </p:custDataLst>
          </p:nvPr>
        </p:nvSpPr>
        <p:spPr>
          <a:xfrm>
            <a:off x="505904" y="3889852"/>
            <a:ext cx="550188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7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sp>
        <p:nvSpPr>
          <p:cNvPr id="83" name="TextBox 33"/>
          <p:cNvSpPr txBox="1"/>
          <p:nvPr>
            <p:custDataLst>
              <p:tags r:id="rId12"/>
            </p:custDataLst>
          </p:nvPr>
        </p:nvSpPr>
        <p:spPr>
          <a:xfrm>
            <a:off x="2600854" y="3889852"/>
            <a:ext cx="550188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8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sp>
        <p:nvSpPr>
          <p:cNvPr id="84" name="TextBox 33"/>
          <p:cNvSpPr txBox="1"/>
          <p:nvPr>
            <p:custDataLst>
              <p:tags r:id="rId13"/>
            </p:custDataLst>
          </p:nvPr>
        </p:nvSpPr>
        <p:spPr>
          <a:xfrm>
            <a:off x="4695804" y="3889852"/>
            <a:ext cx="550188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9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sp>
        <p:nvSpPr>
          <p:cNvPr id="85" name="TextBox 33"/>
          <p:cNvSpPr txBox="1"/>
          <p:nvPr>
            <p:custDataLst>
              <p:tags r:id="rId14"/>
            </p:custDataLst>
          </p:nvPr>
        </p:nvSpPr>
        <p:spPr>
          <a:xfrm>
            <a:off x="6723429" y="3889852"/>
            <a:ext cx="684839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10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sp>
        <p:nvSpPr>
          <p:cNvPr id="86" name="TextBox 33"/>
          <p:cNvSpPr txBox="1"/>
          <p:nvPr>
            <p:custDataLst>
              <p:tags r:id="rId15"/>
            </p:custDataLst>
          </p:nvPr>
        </p:nvSpPr>
        <p:spPr>
          <a:xfrm>
            <a:off x="8818379" y="3889852"/>
            <a:ext cx="684839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11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sp>
        <p:nvSpPr>
          <p:cNvPr id="87" name="TextBox 33"/>
          <p:cNvSpPr txBox="1"/>
          <p:nvPr>
            <p:custDataLst>
              <p:tags r:id="rId16"/>
            </p:custDataLst>
          </p:nvPr>
        </p:nvSpPr>
        <p:spPr>
          <a:xfrm>
            <a:off x="10913329" y="3889852"/>
            <a:ext cx="684839" cy="369350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12</a:t>
            </a:r>
            <a:r>
              <a:rPr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月</a:t>
            </a:r>
          </a:p>
        </p:txBody>
      </p:sp>
      <p:grpSp>
        <p:nvGrpSpPr>
          <p:cNvPr id="131" name="组合 130"/>
          <p:cNvGrpSpPr/>
          <p:nvPr/>
        </p:nvGrpSpPr>
        <p:grpSpPr>
          <a:xfrm>
            <a:off x="467209" y="4716145"/>
            <a:ext cx="2016125" cy="1313180"/>
            <a:chOff x="1314" y="7304"/>
            <a:chExt cx="3175" cy="2068"/>
          </a:xfrm>
        </p:grpSpPr>
        <p:sp>
          <p:nvSpPr>
            <p:cNvPr id="34" name="TextBox 18"/>
            <p:cNvSpPr txBox="1"/>
            <p:nvPr>
              <p:custDataLst>
                <p:tags r:id="rId57"/>
              </p:custDataLst>
            </p:nvPr>
          </p:nvSpPr>
          <p:spPr>
            <a:xfrm>
              <a:off x="2394" y="7374"/>
              <a:ext cx="1826" cy="606"/>
            </a:xfrm>
            <a:prstGeom prst="rect">
              <a:avLst/>
            </a:prstGeom>
            <a:noFill/>
          </p:spPr>
          <p:txBody>
            <a:bodyPr wrap="none" lIns="91458" tIns="45729" rIns="91458" bIns="45729" rtlCol="0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</a:rPr>
                <a:t>研发立项</a:t>
              </a:r>
            </a:p>
          </p:txBody>
        </p:sp>
        <p:sp>
          <p:nvSpPr>
            <p:cNvPr id="41" name="Rectangle 26"/>
            <p:cNvSpPr/>
            <p:nvPr>
              <p:custDataLst>
                <p:tags r:id="rId58"/>
              </p:custDataLst>
            </p:nvPr>
          </p:nvSpPr>
          <p:spPr>
            <a:xfrm>
              <a:off x="1314" y="8169"/>
              <a:ext cx="3175" cy="1203"/>
            </a:xfrm>
            <a:prstGeom prst="rect">
              <a:avLst/>
            </a:prstGeom>
          </p:spPr>
          <p:txBody>
            <a:bodyPr wrap="square" lIns="91458" tIns="45729" rIns="91458" bIns="45729">
              <a:spAutoFit/>
            </a:bodyPr>
            <a:lstStyle/>
            <a:p>
              <a:pPr indent="0" fontAlgn="auto"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调研需求与内部资源、调研可变剪切技术背景、制定研发方案、撰写调研报告</a:t>
              </a:r>
              <a:endParaRPr lang="en-US" altLang="zh-CN" sz="1200" dirty="0">
                <a:solidFill>
                  <a:srgbClr val="7F7F7F"/>
                </a:solidFill>
                <a:latin typeface="思源黑体 Light" panose="020B0300000000000000" charset="-122"/>
                <a:ea typeface="思源黑体 Light" panose="020B0300000000000000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1581" y="7304"/>
              <a:ext cx="750" cy="750"/>
              <a:chOff x="1313" y="6813"/>
              <a:chExt cx="1082" cy="1082"/>
            </a:xfrm>
          </p:grpSpPr>
          <p:sp>
            <p:nvSpPr>
              <p:cNvPr id="30" name="Oval 15"/>
              <p:cNvSpPr/>
              <p:nvPr>
                <p:custDataLst>
                  <p:tags r:id="rId59"/>
                </p:custDataLst>
              </p:nvPr>
            </p:nvSpPr>
            <p:spPr>
              <a:xfrm>
                <a:off x="1313" y="6813"/>
                <a:ext cx="1082" cy="1082"/>
              </a:xfrm>
              <a:prstGeom prst="ellipse">
                <a:avLst/>
              </a:prstGeom>
              <a:solidFill>
                <a:srgbClr val="196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58" tIns="45729" rIns="91458" bIns="45729" rtlCol="0" anchor="ctr"/>
              <a:lstStyle/>
              <a:p>
                <a:pPr algn="ctr"/>
                <a:endParaRPr lang="en-GB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71" name="Group 53"/>
              <p:cNvGrpSpPr/>
              <p:nvPr/>
            </p:nvGrpSpPr>
            <p:grpSpPr>
              <a:xfrm>
                <a:off x="1547" y="7124"/>
                <a:ext cx="604" cy="472"/>
                <a:chOff x="2581275" y="1710532"/>
                <a:chExt cx="464344" cy="362744"/>
              </a:xfrm>
              <a:solidFill>
                <a:schemeClr val="bg2"/>
              </a:solidFill>
            </p:grpSpPr>
            <p:sp>
              <p:nvSpPr>
                <p:cNvPr id="72" name="AutoShape 140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3" name="AutoShape 141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4" name="AutoShape 142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5" name="AutoShape 143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6" name="AutoShape 144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7" name="AutoShape 145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8" name="AutoShape 146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</p:grpSp>
      <p:grpSp>
        <p:nvGrpSpPr>
          <p:cNvPr id="128" name="组合 127"/>
          <p:cNvGrpSpPr/>
          <p:nvPr/>
        </p:nvGrpSpPr>
        <p:grpSpPr>
          <a:xfrm>
            <a:off x="2747269" y="4716145"/>
            <a:ext cx="2312414" cy="1539240"/>
            <a:chOff x="5576" y="7784"/>
            <a:chExt cx="3402" cy="2424"/>
          </a:xfrm>
        </p:grpSpPr>
        <p:grpSp>
          <p:nvGrpSpPr>
            <p:cNvPr id="79" name="组合 78"/>
            <p:cNvGrpSpPr/>
            <p:nvPr/>
          </p:nvGrpSpPr>
          <p:grpSpPr>
            <a:xfrm>
              <a:off x="5843" y="7784"/>
              <a:ext cx="750" cy="750"/>
              <a:chOff x="5803" y="6813"/>
              <a:chExt cx="1082" cy="1082"/>
            </a:xfrm>
          </p:grpSpPr>
          <p:sp>
            <p:nvSpPr>
              <p:cNvPr id="31" name="Oval 16"/>
              <p:cNvSpPr/>
              <p:nvPr>
                <p:custDataLst>
                  <p:tags r:id="rId53"/>
                </p:custDataLst>
              </p:nvPr>
            </p:nvSpPr>
            <p:spPr>
              <a:xfrm>
                <a:off x="5803" y="6813"/>
                <a:ext cx="1082" cy="1082"/>
              </a:xfrm>
              <a:prstGeom prst="ellipse">
                <a:avLst/>
              </a:prstGeom>
              <a:solidFill>
                <a:srgbClr val="7BD7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58" tIns="45729" rIns="91458" bIns="45729" rtlCol="0" anchor="ctr"/>
              <a:lstStyle/>
              <a:p>
                <a:pPr algn="ctr"/>
                <a:endParaRPr lang="en-GB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67" name="Group 49"/>
              <p:cNvGrpSpPr/>
              <p:nvPr/>
            </p:nvGrpSpPr>
            <p:grpSpPr>
              <a:xfrm>
                <a:off x="6042" y="7037"/>
                <a:ext cx="604" cy="604"/>
                <a:chOff x="4439444" y="1652588"/>
                <a:chExt cx="464344" cy="464344"/>
              </a:xfrm>
              <a:solidFill>
                <a:schemeClr val="bg2"/>
              </a:solidFill>
            </p:grpSpPr>
            <p:sp>
              <p:nvSpPr>
                <p:cNvPr id="68" name="AutoShape 136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>
                  <a:off x="4686300" y="1710532"/>
                  <a:ext cx="152400" cy="1524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38" y="20579"/>
                      </a:moveTo>
                      <a:lnTo>
                        <a:pt x="19542" y="20579"/>
                      </a:lnTo>
                      <a:cubicBezTo>
                        <a:pt x="19546" y="21142"/>
                        <a:pt x="20004" y="21600"/>
                        <a:pt x="20571" y="21600"/>
                      </a:cubicBezTo>
                      <a:cubicBezTo>
                        <a:pt x="21137" y="21600"/>
                        <a:pt x="21599" y="21138"/>
                        <a:pt x="21599" y="20571"/>
                      </a:cubicBezTo>
                      <a:cubicBezTo>
                        <a:pt x="21599" y="20565"/>
                        <a:pt x="21595" y="20561"/>
                        <a:pt x="21595" y="20555"/>
                      </a:cubicBezTo>
                      <a:cubicBezTo>
                        <a:pt x="21583" y="9221"/>
                        <a:pt x="12411" y="41"/>
                        <a:pt x="1080" y="12"/>
                      </a:cubicBezTo>
                      <a:cubicBezTo>
                        <a:pt x="1064" y="10"/>
                        <a:pt x="1048" y="0"/>
                        <a:pt x="1028" y="0"/>
                      </a:cubicBezTo>
                      <a:cubicBezTo>
                        <a:pt x="458" y="0"/>
                        <a:pt x="0" y="461"/>
                        <a:pt x="0" y="1028"/>
                      </a:cubicBezTo>
                      <a:cubicBezTo>
                        <a:pt x="0" y="1594"/>
                        <a:pt x="458" y="2055"/>
                        <a:pt x="1024" y="2057"/>
                      </a:cubicBezTo>
                      <a:lnTo>
                        <a:pt x="1024" y="2065"/>
                      </a:lnTo>
                      <a:cubicBezTo>
                        <a:pt x="11233" y="2065"/>
                        <a:pt x="19538" y="10370"/>
                        <a:pt x="19538" y="2057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69" name="AutoShape 137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>
                  <a:off x="4439444" y="1652588"/>
                  <a:ext cx="464344" cy="464344"/>
                </a:xfrm>
                <a:custGeom>
                  <a:avLst/>
                  <a:gdLst>
                    <a:gd name="T0" fmla="+- 0 10819 195"/>
                    <a:gd name="T1" fmla="*/ T0 w 21248"/>
                    <a:gd name="T2" fmla="*/ 10800 h 21600"/>
                    <a:gd name="T3" fmla="+- 0 10819 195"/>
                    <a:gd name="T4" fmla="*/ T3 w 21248"/>
                    <a:gd name="T5" fmla="*/ 10800 h 21600"/>
                    <a:gd name="T6" fmla="+- 0 10819 195"/>
                    <a:gd name="T7" fmla="*/ T6 w 21248"/>
                    <a:gd name="T8" fmla="*/ 10800 h 21600"/>
                    <a:gd name="T9" fmla="+- 0 10819 195"/>
                    <a:gd name="T10" fmla="*/ T9 w 212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248" h="21600">
                      <a:moveTo>
                        <a:pt x="19868" y="17133"/>
                      </a:moveTo>
                      <a:cubicBezTo>
                        <a:pt x="19766" y="17386"/>
                        <a:pt x="19525" y="17549"/>
                        <a:pt x="19255" y="17549"/>
                      </a:cubicBezTo>
                      <a:lnTo>
                        <a:pt x="19058" y="17549"/>
                      </a:lnTo>
                      <a:lnTo>
                        <a:pt x="3983" y="2226"/>
                      </a:lnTo>
                      <a:lnTo>
                        <a:pt x="3983" y="2025"/>
                      </a:lnTo>
                      <a:cubicBezTo>
                        <a:pt x="3983" y="1750"/>
                        <a:pt x="4144" y="1506"/>
                        <a:pt x="4393" y="1401"/>
                      </a:cubicBezTo>
                      <a:cubicBezTo>
                        <a:pt x="4475" y="1367"/>
                        <a:pt x="4560" y="1350"/>
                        <a:pt x="4647" y="1350"/>
                      </a:cubicBezTo>
                      <a:cubicBezTo>
                        <a:pt x="4824" y="1350"/>
                        <a:pt x="4991" y="1420"/>
                        <a:pt x="5116" y="1547"/>
                      </a:cubicBezTo>
                      <a:lnTo>
                        <a:pt x="19724" y="16397"/>
                      </a:lnTo>
                      <a:cubicBezTo>
                        <a:pt x="19915" y="16591"/>
                        <a:pt x="19972" y="16880"/>
                        <a:pt x="19868" y="17133"/>
                      </a:cubicBezTo>
                      <a:moveTo>
                        <a:pt x="10121" y="17549"/>
                      </a:moveTo>
                      <a:cubicBezTo>
                        <a:pt x="10017" y="17549"/>
                        <a:pt x="9922" y="17586"/>
                        <a:pt x="9824" y="17609"/>
                      </a:cubicBezTo>
                      <a:lnTo>
                        <a:pt x="3923" y="11612"/>
                      </a:lnTo>
                      <a:cubicBezTo>
                        <a:pt x="3946" y="11512"/>
                        <a:pt x="3982" y="11415"/>
                        <a:pt x="3982" y="11311"/>
                      </a:cubicBezTo>
                      <a:lnTo>
                        <a:pt x="3983" y="3180"/>
                      </a:lnTo>
                      <a:lnTo>
                        <a:pt x="18119" y="17549"/>
                      </a:lnTo>
                      <a:cubicBezTo>
                        <a:pt x="18119" y="17549"/>
                        <a:pt x="10121" y="17549"/>
                        <a:pt x="10121" y="17549"/>
                      </a:cubicBezTo>
                      <a:close/>
                      <a:moveTo>
                        <a:pt x="9182" y="17945"/>
                      </a:moveTo>
                      <a:lnTo>
                        <a:pt x="7109" y="20052"/>
                      </a:lnTo>
                      <a:cubicBezTo>
                        <a:pt x="6939" y="20224"/>
                        <a:pt x="6742" y="20249"/>
                        <a:pt x="6640" y="20249"/>
                      </a:cubicBezTo>
                      <a:cubicBezTo>
                        <a:pt x="6537" y="20249"/>
                        <a:pt x="6339" y="20224"/>
                        <a:pt x="6170" y="20052"/>
                      </a:cubicBezTo>
                      <a:lnTo>
                        <a:pt x="1522" y="15327"/>
                      </a:lnTo>
                      <a:cubicBezTo>
                        <a:pt x="1352" y="15154"/>
                        <a:pt x="1327" y="14953"/>
                        <a:pt x="1327" y="14850"/>
                      </a:cubicBezTo>
                      <a:cubicBezTo>
                        <a:pt x="1327" y="14745"/>
                        <a:pt x="1352" y="14544"/>
                        <a:pt x="1522" y="14373"/>
                      </a:cubicBezTo>
                      <a:lnTo>
                        <a:pt x="3593" y="12266"/>
                      </a:lnTo>
                      <a:cubicBezTo>
                        <a:pt x="3599" y="12260"/>
                        <a:pt x="3601" y="12251"/>
                        <a:pt x="3607" y="12245"/>
                      </a:cubicBezTo>
                      <a:lnTo>
                        <a:pt x="9202" y="17932"/>
                      </a:lnTo>
                      <a:cubicBezTo>
                        <a:pt x="9196" y="17937"/>
                        <a:pt x="9187" y="17939"/>
                        <a:pt x="9182" y="17945"/>
                      </a:cubicBezTo>
                      <a:moveTo>
                        <a:pt x="6056" y="593"/>
                      </a:moveTo>
                      <a:cubicBezTo>
                        <a:pt x="5675" y="205"/>
                        <a:pt x="5165" y="0"/>
                        <a:pt x="4647" y="0"/>
                      </a:cubicBezTo>
                      <a:cubicBezTo>
                        <a:pt x="4390" y="0"/>
                        <a:pt x="4132" y="49"/>
                        <a:pt x="3885" y="154"/>
                      </a:cubicBezTo>
                      <a:cubicBezTo>
                        <a:pt x="3141" y="467"/>
                        <a:pt x="2655" y="1205"/>
                        <a:pt x="2655" y="2025"/>
                      </a:cubicBezTo>
                      <a:lnTo>
                        <a:pt x="2654" y="11311"/>
                      </a:lnTo>
                      <a:lnTo>
                        <a:pt x="583" y="13418"/>
                      </a:lnTo>
                      <a:cubicBezTo>
                        <a:pt x="-195" y="14208"/>
                        <a:pt x="-195" y="15491"/>
                        <a:pt x="583" y="16281"/>
                      </a:cubicBezTo>
                      <a:lnTo>
                        <a:pt x="5231" y="21006"/>
                      </a:lnTo>
                      <a:cubicBezTo>
                        <a:pt x="5620" y="21402"/>
                        <a:pt x="6131" y="21599"/>
                        <a:pt x="6640" y="21599"/>
                      </a:cubicBezTo>
                      <a:cubicBezTo>
                        <a:pt x="7150" y="21599"/>
                        <a:pt x="7659" y="21402"/>
                        <a:pt x="8048" y="21006"/>
                      </a:cubicBezTo>
                      <a:lnTo>
                        <a:pt x="10121" y="18900"/>
                      </a:lnTo>
                      <a:lnTo>
                        <a:pt x="19255" y="18900"/>
                      </a:lnTo>
                      <a:cubicBezTo>
                        <a:pt x="20062" y="18900"/>
                        <a:pt x="20788" y="18407"/>
                        <a:pt x="21095" y="17650"/>
                      </a:cubicBezTo>
                      <a:cubicBezTo>
                        <a:pt x="21405" y="16893"/>
                        <a:pt x="21234" y="16022"/>
                        <a:pt x="20663" y="15443"/>
                      </a:cubicBezTo>
                      <a:cubicBezTo>
                        <a:pt x="20663" y="15443"/>
                        <a:pt x="6056" y="593"/>
                        <a:pt x="6056" y="5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70" name="AutoShape 138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4686300" y="1652588"/>
                  <a:ext cx="217488" cy="2174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37" y="2880"/>
                      </a:moveTo>
                      <a:lnTo>
                        <a:pt x="1437" y="2885"/>
                      </a:lnTo>
                      <a:cubicBezTo>
                        <a:pt x="10965" y="2885"/>
                        <a:pt x="18717" y="10637"/>
                        <a:pt x="18717" y="20165"/>
                      </a:cubicBezTo>
                      <a:lnTo>
                        <a:pt x="18720" y="20165"/>
                      </a:lnTo>
                      <a:cubicBezTo>
                        <a:pt x="18722" y="20959"/>
                        <a:pt x="19366" y="21600"/>
                        <a:pt x="20160" y="21600"/>
                      </a:cubicBezTo>
                      <a:cubicBezTo>
                        <a:pt x="20955" y="21600"/>
                        <a:pt x="21599" y="20956"/>
                        <a:pt x="21599" y="20160"/>
                      </a:cubicBezTo>
                      <a:cubicBezTo>
                        <a:pt x="21599" y="20155"/>
                        <a:pt x="21597" y="20152"/>
                        <a:pt x="21597" y="20148"/>
                      </a:cubicBezTo>
                      <a:cubicBezTo>
                        <a:pt x="21588" y="9034"/>
                        <a:pt x="12588" y="28"/>
                        <a:pt x="1476" y="8"/>
                      </a:cubicBezTo>
                      <a:cubicBezTo>
                        <a:pt x="1465" y="7"/>
                        <a:pt x="1454" y="0"/>
                        <a:pt x="1440" y="0"/>
                      </a:cubicBezTo>
                      <a:cubicBezTo>
                        <a:pt x="644" y="0"/>
                        <a:pt x="0" y="644"/>
                        <a:pt x="0" y="1440"/>
                      </a:cubicBezTo>
                      <a:cubicBezTo>
                        <a:pt x="0" y="2234"/>
                        <a:pt x="644" y="2878"/>
                        <a:pt x="1437" y="288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  <p:sp>
          <p:nvSpPr>
            <p:cNvPr id="89" name="TextBox 18"/>
            <p:cNvSpPr txBox="1"/>
            <p:nvPr>
              <p:custDataLst>
                <p:tags r:id="rId51"/>
              </p:custDataLst>
            </p:nvPr>
          </p:nvSpPr>
          <p:spPr>
            <a:xfrm>
              <a:off x="6656" y="7847"/>
              <a:ext cx="1826" cy="606"/>
            </a:xfrm>
            <a:prstGeom prst="rect">
              <a:avLst/>
            </a:prstGeom>
            <a:noFill/>
          </p:spPr>
          <p:txBody>
            <a:bodyPr wrap="none" lIns="91458" tIns="45729" rIns="91458" bIns="45729" rtlCol="0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</a:rPr>
                <a:t>流程搭建</a:t>
              </a:r>
            </a:p>
          </p:txBody>
        </p:sp>
        <p:sp>
          <p:nvSpPr>
            <p:cNvPr id="90" name="Rectangle 26"/>
            <p:cNvSpPr/>
            <p:nvPr>
              <p:custDataLst>
                <p:tags r:id="rId52"/>
              </p:custDataLst>
            </p:nvPr>
          </p:nvSpPr>
          <p:spPr>
            <a:xfrm>
              <a:off x="5576" y="8642"/>
              <a:ext cx="3402" cy="1566"/>
            </a:xfrm>
            <a:prstGeom prst="rect">
              <a:avLst/>
            </a:prstGeom>
          </p:spPr>
          <p:txBody>
            <a:bodyPr wrap="square" lIns="91458" tIns="45729" rIns="91458" bIns="45729">
              <a:spAutoFit/>
            </a:bodyPr>
            <a:lstStyle/>
            <a:p>
              <a:pPr indent="0" fontAlgn="auto"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功能模块撰写（比对、数据整合、差异分析、候选基因鉴定）、自动化流程搭建、出具报告（</a:t>
              </a:r>
              <a:r>
                <a:rPr lang="en-US" altLang="zh-CN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10X</a:t>
              </a:r>
              <a:r>
                <a:rPr lang="zh-CN" altLang="en-US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、</a:t>
              </a:r>
              <a:r>
                <a:rPr lang="en-US" altLang="zh-CN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M20</a:t>
              </a:r>
              <a:r>
                <a:rPr lang="zh-CN" altLang="en-US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；人、小鼠）</a:t>
              </a:r>
              <a:endParaRPr lang="en-US" altLang="zh-CN" sz="1200" dirty="0">
                <a:solidFill>
                  <a:srgbClr val="7F7F7F"/>
                </a:solidFill>
                <a:latin typeface="思源黑体 Light" panose="020B0300000000000000" charset="-122"/>
                <a:ea typeface="思源黑体 Light" panose="020B0300000000000000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5108010" y="4716145"/>
            <a:ext cx="2079625" cy="1313180"/>
            <a:chOff x="10031" y="7145"/>
            <a:chExt cx="3275" cy="2068"/>
          </a:xfrm>
        </p:grpSpPr>
        <p:grpSp>
          <p:nvGrpSpPr>
            <p:cNvPr id="81" name="组合 80"/>
            <p:cNvGrpSpPr/>
            <p:nvPr/>
          </p:nvGrpSpPr>
          <p:grpSpPr>
            <a:xfrm>
              <a:off x="10292" y="7145"/>
              <a:ext cx="750" cy="750"/>
              <a:chOff x="10292" y="6813"/>
              <a:chExt cx="1082" cy="1082"/>
            </a:xfrm>
          </p:grpSpPr>
          <p:sp>
            <p:nvSpPr>
              <p:cNvPr id="32" name="Oval 17"/>
              <p:cNvSpPr/>
              <p:nvPr>
                <p:custDataLst>
                  <p:tags r:id="rId41"/>
                </p:custDataLst>
              </p:nvPr>
            </p:nvSpPr>
            <p:spPr>
              <a:xfrm>
                <a:off x="10292" y="6813"/>
                <a:ext cx="1082" cy="1082"/>
              </a:xfrm>
              <a:prstGeom prst="ellipse">
                <a:avLst/>
              </a:prstGeom>
              <a:solidFill>
                <a:srgbClr val="F57B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58" tIns="45729" rIns="91458" bIns="45729" rtlCol="0" anchor="ctr"/>
              <a:lstStyle/>
              <a:p>
                <a:pPr algn="ctr"/>
                <a:endParaRPr lang="en-GB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52" name="Group 39"/>
              <p:cNvGrpSpPr/>
              <p:nvPr/>
            </p:nvGrpSpPr>
            <p:grpSpPr>
              <a:xfrm>
                <a:off x="10531" y="7042"/>
                <a:ext cx="604" cy="606"/>
                <a:chOff x="9145588" y="4435475"/>
                <a:chExt cx="464344" cy="465138"/>
              </a:xfrm>
              <a:solidFill>
                <a:schemeClr val="bg2"/>
              </a:solidFill>
            </p:grpSpPr>
            <p:sp>
              <p:nvSpPr>
                <p:cNvPr id="53" name="AutoShape 7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4" name="AutoShape 8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5" name="AutoShape 9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6" name="AutoShape 10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7" name="AutoShape 11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8" name="AutoShape 12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9" name="AutoShape 13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60" name="AutoShape 14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61" name="AutoShape 15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102" name="组合 101"/>
            <p:cNvGrpSpPr/>
            <p:nvPr/>
          </p:nvGrpSpPr>
          <p:grpSpPr>
            <a:xfrm>
              <a:off x="10031" y="7215"/>
              <a:ext cx="3275" cy="1998"/>
              <a:chOff x="5576" y="7847"/>
              <a:chExt cx="3275" cy="1998"/>
            </a:xfrm>
          </p:grpSpPr>
          <p:sp>
            <p:nvSpPr>
              <p:cNvPr id="103" name="TextBox 18"/>
              <p:cNvSpPr txBox="1"/>
              <p:nvPr>
                <p:custDataLst>
                  <p:tags r:id="rId39"/>
                </p:custDataLst>
              </p:nvPr>
            </p:nvSpPr>
            <p:spPr>
              <a:xfrm>
                <a:off x="6656" y="7847"/>
                <a:ext cx="1826" cy="606"/>
              </a:xfrm>
              <a:prstGeom prst="rect">
                <a:avLst/>
              </a:prstGeom>
              <a:noFill/>
            </p:spPr>
            <p:txBody>
              <a:bodyPr wrap="none" lIns="91458" tIns="45729" rIns="91458" bIns="45729" rtlCol="0">
                <a:spAutoFit/>
              </a:bodyPr>
              <a:lstStyle/>
              <a:p>
                <a:r>
                  <a:rPr lang="zh-CN" altLang="en-US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Regular" panose="020B0500000000000000" charset="-122"/>
                    <a:ea typeface="思源黑体 Regular" panose="020B0500000000000000" charset="-122"/>
                  </a:rPr>
                  <a:t>降本增效</a:t>
                </a:r>
              </a:p>
            </p:txBody>
          </p:sp>
          <p:sp>
            <p:nvSpPr>
              <p:cNvPr id="104" name="Rectangle 26"/>
              <p:cNvSpPr/>
              <p:nvPr>
                <p:custDataLst>
                  <p:tags r:id="rId40"/>
                </p:custDataLst>
              </p:nvPr>
            </p:nvSpPr>
            <p:spPr>
              <a:xfrm>
                <a:off x="5576" y="8642"/>
                <a:ext cx="3275" cy="1203"/>
              </a:xfrm>
              <a:prstGeom prst="rect">
                <a:avLst/>
              </a:prstGeom>
            </p:spPr>
            <p:txBody>
              <a:bodyPr wrap="square" lIns="91458" tIns="45729" rIns="91458" bIns="45729">
                <a:spAutoFit/>
              </a:bodyPr>
              <a:lstStyle/>
              <a:p>
                <a:pPr indent="0" fontAlgn="auto">
                  <a:lnSpc>
                    <a:spcPts val="1800"/>
                  </a:lnSpc>
                </a:pPr>
                <a:r>
                  <a:rPr lang="zh-CN" altLang="en-US" sz="1200" dirty="0">
                    <a:solidFill>
                      <a:srgbClr val="7F7F7F"/>
                    </a:solidFill>
                    <a:latin typeface="思源黑体 Light" panose="020B0300000000000000" charset="-122"/>
                    <a:ea typeface="思源黑体 Light" panose="020B0300000000000000" charset="-122"/>
                  </a:rPr>
                  <a:t>在现有框架下降低资源使用率（有效并行减少排队、矩阵过滤降低内存）</a:t>
                </a:r>
              </a:p>
            </p:txBody>
          </p:sp>
        </p:grpSp>
      </p:grpSp>
      <p:grpSp>
        <p:nvGrpSpPr>
          <p:cNvPr id="130" name="组合 129"/>
          <p:cNvGrpSpPr/>
          <p:nvPr/>
        </p:nvGrpSpPr>
        <p:grpSpPr>
          <a:xfrm>
            <a:off x="7388071" y="4716145"/>
            <a:ext cx="3063240" cy="1082040"/>
            <a:chOff x="14373" y="7145"/>
            <a:chExt cx="4824" cy="1704"/>
          </a:xfrm>
        </p:grpSpPr>
        <p:grpSp>
          <p:nvGrpSpPr>
            <p:cNvPr id="82" name="组合 81"/>
            <p:cNvGrpSpPr/>
            <p:nvPr/>
          </p:nvGrpSpPr>
          <p:grpSpPr>
            <a:xfrm>
              <a:off x="14640" y="7145"/>
              <a:ext cx="750" cy="750"/>
              <a:chOff x="14640" y="6813"/>
              <a:chExt cx="1082" cy="1082"/>
            </a:xfrm>
          </p:grpSpPr>
          <p:sp>
            <p:nvSpPr>
              <p:cNvPr id="33" name="Oval 18"/>
              <p:cNvSpPr/>
              <p:nvPr>
                <p:custDataLst>
                  <p:tags r:id="rId36"/>
                </p:custDataLst>
              </p:nvPr>
            </p:nvSpPr>
            <p:spPr>
              <a:xfrm>
                <a:off x="14640" y="6813"/>
                <a:ext cx="1082" cy="1082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58" tIns="45729" rIns="91458" bIns="45729" rtlCol="0" anchor="ctr"/>
              <a:lstStyle/>
              <a:p>
                <a:pPr algn="ctr"/>
                <a:endParaRPr lang="en-GB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49" name="Group 36"/>
              <p:cNvGrpSpPr/>
              <p:nvPr/>
            </p:nvGrpSpPr>
            <p:grpSpPr>
              <a:xfrm>
                <a:off x="14879" y="7118"/>
                <a:ext cx="604" cy="492"/>
                <a:chOff x="10074275" y="4479132"/>
                <a:chExt cx="464344" cy="377825"/>
              </a:xfrm>
              <a:solidFill>
                <a:schemeClr val="bg2"/>
              </a:solidFill>
            </p:grpSpPr>
            <p:sp>
              <p:nvSpPr>
                <p:cNvPr id="50" name="AutoShape 5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10393363" y="4595019"/>
                  <a:ext cx="87313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999" y="18900"/>
                      </a:moveTo>
                      <a:lnTo>
                        <a:pt x="3600" y="18900"/>
                      </a:lnTo>
                      <a:lnTo>
                        <a:pt x="3600" y="2700"/>
                      </a:lnTo>
                      <a:lnTo>
                        <a:pt x="7200" y="2700"/>
                      </a:lnTo>
                      <a:lnTo>
                        <a:pt x="17999" y="14850"/>
                      </a:lnTo>
                      <a:cubicBezTo>
                        <a:pt x="17999" y="14850"/>
                        <a:pt x="17999" y="18900"/>
                        <a:pt x="17999" y="18900"/>
                      </a:cubicBezTo>
                      <a:close/>
                      <a:moveTo>
                        <a:pt x="10195" y="1202"/>
                      </a:moveTo>
                      <a:cubicBezTo>
                        <a:pt x="9527" y="450"/>
                        <a:pt x="8402" y="0"/>
                        <a:pt x="7200" y="0"/>
                      </a:cubicBezTo>
                      <a:lnTo>
                        <a:pt x="3600" y="0"/>
                      </a:lnTo>
                      <a:cubicBezTo>
                        <a:pt x="1610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610" y="21599"/>
                        <a:pt x="3600" y="21599"/>
                      </a:cubicBezTo>
                      <a:lnTo>
                        <a:pt x="17999" y="21599"/>
                      </a:lnTo>
                      <a:cubicBezTo>
                        <a:pt x="19989" y="21599"/>
                        <a:pt x="21600" y="20392"/>
                        <a:pt x="21600" y="18900"/>
                      </a:cubicBezTo>
                      <a:lnTo>
                        <a:pt x="21600" y="14850"/>
                      </a:lnTo>
                      <a:cubicBezTo>
                        <a:pt x="21600" y="14317"/>
                        <a:pt x="21389" y="13795"/>
                        <a:pt x="20995" y="13352"/>
                      </a:cubicBezTo>
                      <a:cubicBezTo>
                        <a:pt x="20995" y="13352"/>
                        <a:pt x="10195" y="1202"/>
                        <a:pt x="10195" y="120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51" name="AutoShape 6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10074275" y="4479132"/>
                  <a:ext cx="464344" cy="3778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50" y="16615"/>
                      </a:moveTo>
                      <a:cubicBezTo>
                        <a:pt x="20250" y="17074"/>
                        <a:pt x="19948" y="17446"/>
                        <a:pt x="19575" y="17446"/>
                      </a:cubicBezTo>
                      <a:lnTo>
                        <a:pt x="18803" y="17446"/>
                      </a:lnTo>
                      <a:cubicBezTo>
                        <a:pt x="18501" y="16016"/>
                        <a:pt x="17453" y="14953"/>
                        <a:pt x="16200" y="14953"/>
                      </a:cubicBezTo>
                      <a:cubicBezTo>
                        <a:pt x="14945" y="14953"/>
                        <a:pt x="13897" y="16016"/>
                        <a:pt x="13595" y="17446"/>
                      </a:cubicBezTo>
                      <a:lnTo>
                        <a:pt x="10029" y="17446"/>
                      </a:lnTo>
                      <a:cubicBezTo>
                        <a:pt x="9727" y="16016"/>
                        <a:pt x="8679" y="14953"/>
                        <a:pt x="7425" y="14953"/>
                      </a:cubicBezTo>
                      <a:cubicBezTo>
                        <a:pt x="6170" y="14953"/>
                        <a:pt x="5122" y="16016"/>
                        <a:pt x="4820" y="17446"/>
                      </a:cubicBezTo>
                      <a:lnTo>
                        <a:pt x="4050" y="17446"/>
                      </a:lnTo>
                      <a:cubicBezTo>
                        <a:pt x="3677" y="17446"/>
                        <a:pt x="3375" y="17074"/>
                        <a:pt x="3375" y="16615"/>
                      </a:cubicBezTo>
                      <a:lnTo>
                        <a:pt x="3375" y="14123"/>
                      </a:lnTo>
                      <a:lnTo>
                        <a:pt x="12150" y="14123"/>
                      </a:lnTo>
                      <a:cubicBezTo>
                        <a:pt x="13266" y="14123"/>
                        <a:pt x="14175" y="13005"/>
                        <a:pt x="14175" y="11630"/>
                      </a:cubicBezTo>
                      <a:lnTo>
                        <a:pt x="14175" y="5815"/>
                      </a:lnTo>
                      <a:lnTo>
                        <a:pt x="16875" y="5815"/>
                      </a:lnTo>
                      <a:cubicBezTo>
                        <a:pt x="17100" y="5815"/>
                        <a:pt x="17311" y="5954"/>
                        <a:pt x="17436" y="6185"/>
                      </a:cubicBezTo>
                      <a:lnTo>
                        <a:pt x="20136" y="11169"/>
                      </a:lnTo>
                      <a:cubicBezTo>
                        <a:pt x="20210" y="11306"/>
                        <a:pt x="20250" y="11466"/>
                        <a:pt x="20250" y="11630"/>
                      </a:cubicBezTo>
                      <a:cubicBezTo>
                        <a:pt x="20250" y="11630"/>
                        <a:pt x="20250" y="16615"/>
                        <a:pt x="20250" y="16615"/>
                      </a:cubicBezTo>
                      <a:close/>
                      <a:moveTo>
                        <a:pt x="16200" y="19938"/>
                      </a:moveTo>
                      <a:cubicBezTo>
                        <a:pt x="15454" y="19938"/>
                        <a:pt x="14850" y="19193"/>
                        <a:pt x="14850" y="18276"/>
                      </a:cubicBezTo>
                      <a:cubicBezTo>
                        <a:pt x="14850" y="17360"/>
                        <a:pt x="15454" y="16615"/>
                        <a:pt x="16200" y="16615"/>
                      </a:cubicBezTo>
                      <a:cubicBezTo>
                        <a:pt x="16945" y="16615"/>
                        <a:pt x="17550" y="17360"/>
                        <a:pt x="17550" y="18276"/>
                      </a:cubicBezTo>
                      <a:cubicBezTo>
                        <a:pt x="17550" y="19193"/>
                        <a:pt x="16945" y="19938"/>
                        <a:pt x="16200" y="19938"/>
                      </a:cubicBezTo>
                      <a:moveTo>
                        <a:pt x="7425" y="19938"/>
                      </a:moveTo>
                      <a:cubicBezTo>
                        <a:pt x="6679" y="19938"/>
                        <a:pt x="6075" y="19193"/>
                        <a:pt x="6075" y="18276"/>
                      </a:cubicBezTo>
                      <a:cubicBezTo>
                        <a:pt x="6075" y="17360"/>
                        <a:pt x="6679" y="16615"/>
                        <a:pt x="7425" y="16615"/>
                      </a:cubicBezTo>
                      <a:cubicBezTo>
                        <a:pt x="8170" y="16615"/>
                        <a:pt x="8775" y="17360"/>
                        <a:pt x="8775" y="18276"/>
                      </a:cubicBezTo>
                      <a:cubicBezTo>
                        <a:pt x="8775" y="19193"/>
                        <a:pt x="8170" y="19938"/>
                        <a:pt x="7425" y="19938"/>
                      </a:cubicBezTo>
                      <a:moveTo>
                        <a:pt x="2024" y="12461"/>
                      </a:moveTo>
                      <a:cubicBezTo>
                        <a:pt x="1652" y="12461"/>
                        <a:pt x="1349" y="12089"/>
                        <a:pt x="1349" y="11630"/>
                      </a:cubicBezTo>
                      <a:lnTo>
                        <a:pt x="1349" y="2492"/>
                      </a:lnTo>
                      <a:cubicBezTo>
                        <a:pt x="1349" y="2033"/>
                        <a:pt x="1652" y="1661"/>
                        <a:pt x="2024" y="1661"/>
                      </a:cubicBezTo>
                      <a:lnTo>
                        <a:pt x="12150" y="1661"/>
                      </a:lnTo>
                      <a:cubicBezTo>
                        <a:pt x="12523" y="1661"/>
                        <a:pt x="12825" y="2033"/>
                        <a:pt x="12825" y="2492"/>
                      </a:cubicBezTo>
                      <a:lnTo>
                        <a:pt x="12825" y="4153"/>
                      </a:lnTo>
                      <a:lnTo>
                        <a:pt x="12825" y="5815"/>
                      </a:lnTo>
                      <a:lnTo>
                        <a:pt x="12825" y="11630"/>
                      </a:lnTo>
                      <a:cubicBezTo>
                        <a:pt x="12825" y="12089"/>
                        <a:pt x="12523" y="12461"/>
                        <a:pt x="12150" y="12461"/>
                      </a:cubicBezTo>
                      <a:cubicBezTo>
                        <a:pt x="12150" y="12461"/>
                        <a:pt x="2024" y="12461"/>
                        <a:pt x="2024" y="12461"/>
                      </a:cubicBezTo>
                      <a:close/>
                      <a:moveTo>
                        <a:pt x="21259" y="10248"/>
                      </a:moveTo>
                      <a:lnTo>
                        <a:pt x="18559" y="5263"/>
                      </a:lnTo>
                      <a:cubicBezTo>
                        <a:pt x="18182" y="4568"/>
                        <a:pt x="17552" y="4153"/>
                        <a:pt x="16875" y="4153"/>
                      </a:cubicBezTo>
                      <a:lnTo>
                        <a:pt x="14175" y="4153"/>
                      </a:lnTo>
                      <a:lnTo>
                        <a:pt x="14175" y="2492"/>
                      </a:lnTo>
                      <a:cubicBezTo>
                        <a:pt x="14175" y="1117"/>
                        <a:pt x="13266" y="0"/>
                        <a:pt x="1215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1117"/>
                        <a:pt x="0" y="2492"/>
                      </a:cubicBezTo>
                      <a:lnTo>
                        <a:pt x="0" y="11630"/>
                      </a:lnTo>
                      <a:cubicBezTo>
                        <a:pt x="0" y="13005"/>
                        <a:pt x="908" y="14123"/>
                        <a:pt x="2024" y="14123"/>
                      </a:cubicBezTo>
                      <a:lnTo>
                        <a:pt x="2025" y="14123"/>
                      </a:lnTo>
                      <a:lnTo>
                        <a:pt x="2025" y="16615"/>
                      </a:lnTo>
                      <a:cubicBezTo>
                        <a:pt x="2025" y="17989"/>
                        <a:pt x="2933" y="19107"/>
                        <a:pt x="4050" y="19107"/>
                      </a:cubicBezTo>
                      <a:lnTo>
                        <a:pt x="4820" y="19107"/>
                      </a:lnTo>
                      <a:cubicBezTo>
                        <a:pt x="5122" y="20537"/>
                        <a:pt x="6170" y="21600"/>
                        <a:pt x="7425" y="21600"/>
                      </a:cubicBezTo>
                      <a:cubicBezTo>
                        <a:pt x="8679" y="21600"/>
                        <a:pt x="9727" y="20537"/>
                        <a:pt x="10029" y="19107"/>
                      </a:cubicBezTo>
                      <a:lnTo>
                        <a:pt x="13595" y="19107"/>
                      </a:lnTo>
                      <a:cubicBezTo>
                        <a:pt x="13897" y="20537"/>
                        <a:pt x="14945" y="21600"/>
                        <a:pt x="16200" y="21600"/>
                      </a:cubicBezTo>
                      <a:cubicBezTo>
                        <a:pt x="17453" y="21600"/>
                        <a:pt x="18501" y="20537"/>
                        <a:pt x="18803" y="19107"/>
                      </a:cubicBezTo>
                      <a:lnTo>
                        <a:pt x="19575" y="19107"/>
                      </a:lnTo>
                      <a:cubicBezTo>
                        <a:pt x="20691" y="19107"/>
                        <a:pt x="21599" y="17989"/>
                        <a:pt x="21599" y="16615"/>
                      </a:cubicBezTo>
                      <a:lnTo>
                        <a:pt x="21599" y="11630"/>
                      </a:lnTo>
                      <a:cubicBezTo>
                        <a:pt x="21599" y="11137"/>
                        <a:pt x="21482" y="10658"/>
                        <a:pt x="21259" y="10248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115" name="组合 114"/>
            <p:cNvGrpSpPr/>
            <p:nvPr/>
          </p:nvGrpSpPr>
          <p:grpSpPr>
            <a:xfrm>
              <a:off x="14373" y="7215"/>
              <a:ext cx="4824" cy="1634"/>
              <a:chOff x="5576" y="7847"/>
              <a:chExt cx="4824" cy="1634"/>
            </a:xfrm>
          </p:grpSpPr>
          <p:sp>
            <p:nvSpPr>
              <p:cNvPr id="116" name="TextBox 18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6656" y="7847"/>
                <a:ext cx="3744" cy="606"/>
              </a:xfrm>
              <a:prstGeom prst="rect">
                <a:avLst/>
              </a:prstGeom>
              <a:noFill/>
            </p:spPr>
            <p:txBody>
              <a:bodyPr wrap="none" lIns="91458" tIns="45729" rIns="91458" bIns="45729" rtlCol="0">
                <a:spAutoFit/>
              </a:bodyPr>
              <a:lstStyle/>
              <a:p>
                <a:r>
                  <a:rPr lang="zh-CN" altLang="en-US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Regular" panose="020B0500000000000000" charset="-122"/>
                    <a:ea typeface="思源黑体 Regular" panose="020B0500000000000000" charset="-122"/>
                  </a:rPr>
                  <a:t>交付测试与项目追踪</a:t>
                </a:r>
              </a:p>
            </p:txBody>
          </p:sp>
          <p:sp>
            <p:nvSpPr>
              <p:cNvPr id="117" name="Rectangle 26"/>
              <p:cNvSpPr/>
              <p:nvPr>
                <p:custDataLst>
                  <p:tags r:id="rId31"/>
                </p:custDataLst>
              </p:nvPr>
            </p:nvSpPr>
            <p:spPr>
              <a:xfrm>
                <a:off x="5576" y="8642"/>
                <a:ext cx="3654" cy="839"/>
              </a:xfrm>
              <a:prstGeom prst="rect">
                <a:avLst/>
              </a:prstGeom>
            </p:spPr>
            <p:txBody>
              <a:bodyPr wrap="square" lIns="91458" tIns="45729" rIns="91458" bIns="45729">
                <a:spAutoFit/>
              </a:bodyPr>
              <a:lstStyle/>
              <a:p>
                <a:pPr indent="0" fontAlgn="auto">
                  <a:lnSpc>
                    <a:spcPts val="1800"/>
                  </a:lnSpc>
                </a:pPr>
                <a:r>
                  <a:rPr lang="zh-CN" altLang="en-US" sz="1200" dirty="0">
                    <a:solidFill>
                      <a:srgbClr val="7F7F7F"/>
                    </a:solidFill>
                    <a:latin typeface="思源黑体 Light" panose="020B0300000000000000" charset="-122"/>
                    <a:ea typeface="思源黑体 Light" panose="020B0300000000000000" charset="-122"/>
                  </a:rPr>
                  <a:t>报告内容培训、转产培训、流程测试、实际项目追踪</a:t>
                </a:r>
                <a:endParaRPr lang="en-US" altLang="zh-CN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endParaRPr>
              </a:p>
            </p:txBody>
          </p:sp>
          <p:grpSp>
            <p:nvGrpSpPr>
              <p:cNvPr id="120" name="Group 53"/>
              <p:cNvGrpSpPr/>
              <p:nvPr/>
            </p:nvGrpSpPr>
            <p:grpSpPr>
              <a:xfrm>
                <a:off x="6319" y="8059"/>
                <a:ext cx="66" cy="183"/>
                <a:chOff x="2929732" y="1783557"/>
                <a:chExt cx="73025" cy="203200"/>
              </a:xfrm>
              <a:solidFill>
                <a:schemeClr val="bg2"/>
              </a:solidFill>
            </p:grpSpPr>
            <p:sp>
              <p:nvSpPr>
                <p:cNvPr id="123" name="AutoShape 142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24" name="AutoShape 143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25" name="AutoShape 144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26" name="AutoShape 145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</p:grpSp>
      <p:sp>
        <p:nvSpPr>
          <p:cNvPr id="133" name="Rectangle 11"/>
          <p:cNvSpPr/>
          <p:nvPr>
            <p:custDataLst>
              <p:tags r:id="rId17"/>
            </p:custDataLst>
          </p:nvPr>
        </p:nvSpPr>
        <p:spPr>
          <a:xfrm>
            <a:off x="2782983" y="2567246"/>
            <a:ext cx="5097364" cy="248920"/>
          </a:xfrm>
          <a:prstGeom prst="rect">
            <a:avLst/>
          </a:prstGeom>
          <a:solidFill>
            <a:srgbClr val="7BD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Rectangle 13"/>
          <p:cNvSpPr/>
          <p:nvPr>
            <p:custDataLst>
              <p:tags r:id="rId18"/>
            </p:custDataLst>
          </p:nvPr>
        </p:nvSpPr>
        <p:spPr>
          <a:xfrm>
            <a:off x="7662814" y="1852523"/>
            <a:ext cx="2168303" cy="24828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4FA807CD-AB1B-31A4-08B2-968501EB000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428267" y="1335851"/>
            <a:ext cx="2363791" cy="248285"/>
          </a:xfrm>
          <a:prstGeom prst="rect">
            <a:avLst/>
          </a:prstGeom>
          <a:solidFill>
            <a:srgbClr val="8B9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58" tIns="45729" rIns="91458" bIns="45729" rtlCol="0" anchor="ctr"/>
          <a:lstStyle/>
          <a:p>
            <a:pPr algn="ctr"/>
            <a:endParaRPr lang="en-GB" dirty="0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4278951-2639-74E1-35B1-3AFF394487DF}"/>
              </a:ext>
            </a:extLst>
          </p:cNvPr>
          <p:cNvGrpSpPr/>
          <p:nvPr/>
        </p:nvGrpSpPr>
        <p:grpSpPr>
          <a:xfrm>
            <a:off x="10567670" y="4658677"/>
            <a:ext cx="1624330" cy="1067435"/>
            <a:chOff x="1514" y="7304"/>
            <a:chExt cx="2558" cy="1681"/>
          </a:xfrm>
        </p:grpSpPr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F1B1D023-C25D-58D3-4303-1BEEBA0A01A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394" y="7374"/>
              <a:ext cx="1135" cy="606"/>
            </a:xfrm>
            <a:prstGeom prst="rect">
              <a:avLst/>
            </a:prstGeom>
            <a:noFill/>
          </p:spPr>
          <p:txBody>
            <a:bodyPr wrap="square" lIns="91458" tIns="45729" rIns="91458" bIns="45729" rtlCol="0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Regular" panose="020B0500000000000000" charset="-122"/>
                  <a:ea typeface="思源黑体 Regular" panose="020B0500000000000000" charset="-122"/>
                </a:rPr>
                <a:t>结束</a:t>
              </a:r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C59D6227-607E-4581-CA0C-4079C623D15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514" y="8509"/>
              <a:ext cx="2558" cy="476"/>
            </a:xfrm>
            <a:prstGeom prst="rect">
              <a:avLst/>
            </a:prstGeom>
          </p:spPr>
          <p:txBody>
            <a:bodyPr wrap="square" lIns="91458" tIns="45729" rIns="91458" bIns="45729">
              <a:spAutoFit/>
            </a:bodyPr>
            <a:lstStyle/>
            <a:p>
              <a:pPr indent="0" fontAlgn="auto">
                <a:lnSpc>
                  <a:spcPts val="1800"/>
                </a:lnSpc>
              </a:pPr>
              <a:r>
                <a:rPr lang="zh-CN" altLang="en-US" sz="1200" dirty="0">
                  <a:solidFill>
                    <a:srgbClr val="7F7F7F"/>
                  </a:solidFill>
                  <a:latin typeface="思源黑体 Light" panose="020B0300000000000000" charset="-122"/>
                  <a:ea typeface="思源黑体 Light" panose="020B0300000000000000" charset="-122"/>
                </a:rPr>
                <a:t>研发复盘，项目结束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8AB5E89-B065-E1CA-BEA3-AFE8598D9C0E}"/>
                </a:ext>
              </a:extLst>
            </p:cNvPr>
            <p:cNvGrpSpPr/>
            <p:nvPr/>
          </p:nvGrpSpPr>
          <p:grpSpPr>
            <a:xfrm>
              <a:off x="1581" y="7304"/>
              <a:ext cx="749" cy="750"/>
              <a:chOff x="1314" y="6813"/>
              <a:chExt cx="1082" cy="1082"/>
            </a:xfrm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F8450A05-A251-C55A-AFFA-152FB4156133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314" y="6813"/>
                <a:ext cx="1082" cy="1082"/>
              </a:xfrm>
              <a:prstGeom prst="ellipse">
                <a:avLst/>
              </a:prstGeom>
              <a:solidFill>
                <a:srgbClr val="8B95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58" tIns="45729" rIns="91458" bIns="45729" rtlCol="0" anchor="ctr"/>
              <a:lstStyle/>
              <a:p>
                <a:pPr algn="ctr"/>
                <a:endParaRPr lang="en-GB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4" name="Group 53">
                <a:extLst>
                  <a:ext uri="{FF2B5EF4-FFF2-40B4-BE49-F238E27FC236}">
                    <a16:creationId xmlns:a16="http://schemas.microsoft.com/office/drawing/2014/main" id="{0CDC8CA1-BB49-03D2-096D-0F3EAA570400}"/>
                  </a:ext>
                </a:extLst>
              </p:cNvPr>
              <p:cNvGrpSpPr/>
              <p:nvPr/>
            </p:nvGrpSpPr>
            <p:grpSpPr>
              <a:xfrm>
                <a:off x="1547" y="7124"/>
                <a:ext cx="604" cy="472"/>
                <a:chOff x="2581275" y="1710532"/>
                <a:chExt cx="464344" cy="362744"/>
              </a:xfrm>
              <a:solidFill>
                <a:schemeClr val="bg2"/>
              </a:solidFill>
            </p:grpSpPr>
            <p:sp>
              <p:nvSpPr>
                <p:cNvPr id="15" name="AutoShape 140">
                  <a:extLst>
                    <a:ext uri="{FF2B5EF4-FFF2-40B4-BE49-F238E27FC236}">
                      <a16:creationId xmlns:a16="http://schemas.microsoft.com/office/drawing/2014/main" id="{BC9A4978-1FA5-F057-14FC-B8E8F2860C23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6" name="AutoShape 141">
                  <a:extLst>
                    <a:ext uri="{FF2B5EF4-FFF2-40B4-BE49-F238E27FC236}">
                      <a16:creationId xmlns:a16="http://schemas.microsoft.com/office/drawing/2014/main" id="{B93E6A6A-DA16-6AF3-50B3-F9644809D82B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7" name="AutoShape 142">
                  <a:extLst>
                    <a:ext uri="{FF2B5EF4-FFF2-40B4-BE49-F238E27FC236}">
                      <a16:creationId xmlns:a16="http://schemas.microsoft.com/office/drawing/2014/main" id="{D8C6EA6D-0977-6284-1783-FF8ECBD06185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8" name="AutoShape 143">
                  <a:extLst>
                    <a:ext uri="{FF2B5EF4-FFF2-40B4-BE49-F238E27FC236}">
                      <a16:creationId xmlns:a16="http://schemas.microsoft.com/office/drawing/2014/main" id="{66F0455D-4EE6-68DA-1FEF-18EFE4938824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19" name="AutoShape 144">
                  <a:extLst>
                    <a:ext uri="{FF2B5EF4-FFF2-40B4-BE49-F238E27FC236}">
                      <a16:creationId xmlns:a16="http://schemas.microsoft.com/office/drawing/2014/main" id="{8132743A-10E2-2EDD-87FF-052D18882F1C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20" name="AutoShape 145">
                  <a:extLst>
                    <a:ext uri="{FF2B5EF4-FFF2-40B4-BE49-F238E27FC236}">
                      <a16:creationId xmlns:a16="http://schemas.microsoft.com/office/drawing/2014/main" id="{B4B6F578-8C13-DB50-970A-F4B6349534FA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  <p:sp>
              <p:nvSpPr>
                <p:cNvPr id="21" name="AutoShape 146">
                  <a:extLst>
                    <a:ext uri="{FF2B5EF4-FFF2-40B4-BE49-F238E27FC236}">
                      <a16:creationId xmlns:a16="http://schemas.microsoft.com/office/drawing/2014/main" id="{651E6E18-5465-7872-4613-95A9A10EFC21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dk1"/>
                    </a:solidFill>
                    <a:sym typeface="Gill Sans" charset="0"/>
                  </a:endParaRPr>
                </a:p>
              </p:txBody>
            </p:sp>
          </p:grp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078E39E-A4D6-2532-D004-DEA13A996DBA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36" name="直线连接符 4">
              <a:extLst>
                <a:ext uri="{FF2B5EF4-FFF2-40B4-BE49-F238E27FC236}">
                  <a16:creationId xmlns:a16="http://schemas.microsoft.com/office/drawing/2014/main" id="{149CCDC5-A9FD-C0A3-4FEC-47FF80CC67B9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3011A4F-F0FC-987D-1061-B3F8427F3F2F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项目进展时间线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28E4C63-2B85-7DBE-81EE-BFB89020A5CC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3" name="直线连接符 4">
              <a:extLst>
                <a:ext uri="{FF2B5EF4-FFF2-40B4-BE49-F238E27FC236}">
                  <a16:creationId xmlns:a16="http://schemas.microsoft.com/office/drawing/2014/main" id="{6B47DE49-01C0-8FEA-6F8B-017411783DF7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D01EF0-7DCB-94CC-DA51-E4CC548466DF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项目内容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6FA899-FC8E-8CBE-E57E-F7A898C69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7" y="4300585"/>
            <a:ext cx="10668241" cy="2347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D9EC0-11E1-43FE-389E-8C8A1DFFF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607" y="1399546"/>
            <a:ext cx="4674373" cy="233718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258F069-7390-7083-5572-B035B9C4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5" y="1383908"/>
            <a:ext cx="2946302" cy="24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FE9BED-975C-748D-7708-E56D2030C438}"/>
              </a:ext>
            </a:extLst>
          </p:cNvPr>
          <p:cNvSpPr txBox="1"/>
          <p:nvPr/>
        </p:nvSpPr>
        <p:spPr>
          <a:xfrm>
            <a:off x="472667" y="1006757"/>
            <a:ext cx="283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Junction</a:t>
            </a:r>
            <a:r>
              <a:rPr lang="zh-CN" altLang="en-US" dirty="0"/>
              <a:t>差异表达火山图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E7B22-0784-850F-8A1F-EB7C27212FA0}"/>
              </a:ext>
            </a:extLst>
          </p:cNvPr>
          <p:cNvSpPr txBox="1"/>
          <p:nvPr/>
        </p:nvSpPr>
        <p:spPr>
          <a:xfrm>
            <a:off x="3648923" y="1002848"/>
            <a:ext cx="42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基因、</a:t>
            </a:r>
            <a:r>
              <a:rPr lang="en-US" altLang="zh-CN" dirty="0"/>
              <a:t>junction</a:t>
            </a:r>
            <a:r>
              <a:rPr lang="zh-CN" altLang="en-US" dirty="0"/>
              <a:t>比较组水平表达量对比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9D46D3-92C2-EB7F-3052-496F15379FD7}"/>
              </a:ext>
            </a:extLst>
          </p:cNvPr>
          <p:cNvSpPr txBox="1"/>
          <p:nvPr/>
        </p:nvSpPr>
        <p:spPr>
          <a:xfrm>
            <a:off x="7854337" y="1002847"/>
            <a:ext cx="474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候选基因转录本结构和差异</a:t>
            </a:r>
            <a:r>
              <a:rPr lang="en-US" altLang="zh-CN" dirty="0"/>
              <a:t>junction</a:t>
            </a:r>
            <a:r>
              <a:rPr lang="zh-CN" altLang="en-US" dirty="0"/>
              <a:t>示意图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65AD28-A3E2-C75E-68B2-F50F6F1CB5B5}"/>
              </a:ext>
            </a:extLst>
          </p:cNvPr>
          <p:cNvSpPr txBox="1"/>
          <p:nvPr/>
        </p:nvSpPr>
        <p:spPr>
          <a:xfrm>
            <a:off x="472666" y="3854798"/>
            <a:ext cx="654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单细胞水平基因、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junction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差异表达对比图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9AAC68-35D7-5263-84C3-5257DAC911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57" y="1358733"/>
            <a:ext cx="4090937" cy="2455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67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6F67877-4E29-43C7-2CD2-335A3CBBB22B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3" name="直线连接符 4">
              <a:extLst>
                <a:ext uri="{FF2B5EF4-FFF2-40B4-BE49-F238E27FC236}">
                  <a16:creationId xmlns:a16="http://schemas.microsoft.com/office/drawing/2014/main" id="{6B24D1AC-04B7-D4E1-51E2-600BF7FB231A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30504B-32C0-33FE-4442-3B2DA6318EC4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数据示例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F5C5791-71C1-95B3-6843-B9FA32AA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99" y="890454"/>
            <a:ext cx="9155766" cy="55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7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00CA0C-2B4C-A136-AAE7-7F02DBADF26A}"/>
              </a:ext>
            </a:extLst>
          </p:cNvPr>
          <p:cNvGrpSpPr/>
          <p:nvPr/>
        </p:nvGrpSpPr>
        <p:grpSpPr>
          <a:xfrm>
            <a:off x="292249" y="244123"/>
            <a:ext cx="11104908" cy="646331"/>
            <a:chOff x="539137" y="244123"/>
            <a:chExt cx="11104908" cy="646331"/>
          </a:xfrm>
        </p:grpSpPr>
        <p:cxnSp>
          <p:nvCxnSpPr>
            <p:cNvPr id="3" name="直线连接符 4">
              <a:extLst>
                <a:ext uri="{FF2B5EF4-FFF2-40B4-BE49-F238E27FC236}">
                  <a16:creationId xmlns:a16="http://schemas.microsoft.com/office/drawing/2014/main" id="{A72A7A2E-39EC-121D-88D3-F5BDD49FE735}"/>
                </a:ext>
              </a:extLst>
            </p:cNvPr>
            <p:cNvCxnSpPr/>
            <p:nvPr/>
          </p:nvCxnSpPr>
          <p:spPr>
            <a:xfrm>
              <a:off x="547955" y="890454"/>
              <a:ext cx="11096090" cy="0"/>
            </a:xfrm>
            <a:prstGeom prst="line">
              <a:avLst/>
            </a:prstGeom>
            <a:ln w="28575" cap="rnd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89F10D-7475-7FF2-9F93-615AA50B34A9}"/>
                </a:ext>
              </a:extLst>
            </p:cNvPr>
            <p:cNvSpPr txBox="1"/>
            <p:nvPr/>
          </p:nvSpPr>
          <p:spPr>
            <a:xfrm>
              <a:off x="539137" y="244123"/>
              <a:ext cx="1094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latin typeface="Arial" panose="020B0604020202020204" pitchFamily="34" charset="0"/>
                  <a:ea typeface="Hei" pitchFamily="2" charset="-122"/>
                  <a:cs typeface="Arial" panose="020B0604020202020204" pitchFamily="34" charset="0"/>
                </a:rPr>
                <a:t>数据示例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C476CAE-6D3C-9ED3-F593-37989D5F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7" y="3678133"/>
            <a:ext cx="5038174" cy="3022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7E7F6C-6EC5-0F9D-749C-CC168CB0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45" y="1124410"/>
            <a:ext cx="10544398" cy="23197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7A280C8-BF8B-7A22-F1BF-B03159A64577}"/>
              </a:ext>
            </a:extLst>
          </p:cNvPr>
          <p:cNvSpPr txBox="1"/>
          <p:nvPr/>
        </p:nvSpPr>
        <p:spPr>
          <a:xfrm>
            <a:off x="6096000" y="4114800"/>
            <a:ext cx="484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ATP5F1C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在样本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SRR9008752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SRR9008755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之间存在可变剪切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043E72E-24A0-B170-246C-9451A039BBE3}"/>
              </a:ext>
            </a:extLst>
          </p:cNvPr>
          <p:cNvCxnSpPr>
            <a:cxnSpLocks/>
          </p:cNvCxnSpPr>
          <p:nvPr/>
        </p:nvCxnSpPr>
        <p:spPr>
          <a:xfrm flipH="1" flipV="1">
            <a:off x="4706470" y="5701553"/>
            <a:ext cx="277906" cy="530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AB1080C-658E-4423-5C3A-35B930C82CBB}"/>
              </a:ext>
            </a:extLst>
          </p:cNvPr>
          <p:cNvSpPr txBox="1"/>
          <p:nvPr/>
        </p:nvSpPr>
        <p:spPr>
          <a:xfrm>
            <a:off x="5459506" y="5898776"/>
            <a:ext cx="428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可变剪切为是否包含倒数第二个外显子</a:t>
            </a:r>
          </a:p>
        </p:txBody>
      </p:sp>
    </p:spTree>
    <p:extLst>
      <p:ext uri="{BB962C8B-B14F-4D97-AF65-F5344CB8AC3E}">
        <p14:creationId xmlns:p14="http://schemas.microsoft.com/office/powerpoint/2010/main" val="97641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10538" y="2089683"/>
            <a:ext cx="5489803" cy="160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kumimoji="1" lang="en-US" altLang="zh-CN" sz="96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Q &amp; A</a:t>
            </a:r>
            <a:endParaRPr kumimoji="1" lang="zh-CN" altLang="en-US" sz="96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845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THANKS FOR LISTENING</a:t>
            </a:r>
            <a:endParaRPr lang="en-US" altLang="zh-CN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499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3"/>
            </p:custDataLst>
          </p:nvPr>
        </p:nvSpPr>
        <p:spPr>
          <a:xfrm>
            <a:off x="872490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114998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</a:p>
        </p:txBody>
      </p:sp>
      <p:pic>
        <p:nvPicPr>
          <p:cNvPr id="5" name="图片 4" descr="图层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29" name="图片 28" descr="资源 2@4x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e18824b-c8ed-483f-b3d6-8cec738ee181"/>
  <p:tag name="COMMONDATA" val="eyJoZGlkIjoiZGM1MjFjNTk0OTMzOGEyZDM4ODBiMjE2ZTk2YWIyZ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.35"/>
  <p:tag name="KSO_WM_UNIT_TEXT_FILL_FORE_SCHEMECOLOR_INDEX" val="13"/>
  <p:tag name="KSO_WM_UNIT_TEXT_FILL_TYPE" val="1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451</Words>
  <Application>Microsoft Macintosh PowerPoint</Application>
  <PresentationFormat>宽屏</PresentationFormat>
  <Paragraphs>119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等线</vt:lpstr>
      <vt:lpstr>等线 Light</vt:lpstr>
      <vt:lpstr>思源黑体 Bold</vt:lpstr>
      <vt:lpstr>思源黑体 Light</vt:lpstr>
      <vt:lpstr>思源黑体 Medium</vt:lpstr>
      <vt:lpstr>思源黑体 Regular</vt:lpstr>
      <vt:lpstr>宋体</vt:lpstr>
      <vt:lpstr>微软雅黑</vt:lpstr>
      <vt:lpstr>Hei</vt:lpstr>
      <vt:lpstr>Arial</vt:lpstr>
      <vt:lpstr>Gill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Chunyuan</dc:creator>
  <cp:lastModifiedBy>Microsoft Office User</cp:lastModifiedBy>
  <cp:revision>489</cp:revision>
  <dcterms:created xsi:type="dcterms:W3CDTF">2020-10-13T01:59:00Z</dcterms:created>
  <dcterms:modified xsi:type="dcterms:W3CDTF">2023-12-13T07:23:23Z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894A8831EC9C4C1FB66583D8A71F7839</vt:lpwstr>
  </property>
</Properties>
</file>